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77" r:id="rId3"/>
    <p:sldId id="258" r:id="rId4"/>
    <p:sldId id="259" r:id="rId5"/>
    <p:sldId id="261" r:id="rId6"/>
    <p:sldId id="266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75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5" d="100"/>
          <a:sy n="85" d="100"/>
        </p:scale>
        <p:origin x="-383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02B2F5-5EF3-45A8-BB7B-758BFBD17450}" type="datetimeFigureOut">
              <a:rPr lang="ko-KR" altLang="en-US" smtClean="0"/>
              <a:t>2013-11-08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29C8F3-4D97-436E-9413-D48CC0BE68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36403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54FF6-A5AB-443C-BC6F-8B2F2D5659F0}" type="datetimeFigureOut">
              <a:rPr lang="ko-KR" altLang="en-US" smtClean="0"/>
              <a:t>2013-11-08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7" name="그림 6" descr="네오위드디유11호-일러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00958" y="142853"/>
            <a:ext cx="1510652" cy="3212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54FF6-A5AB-443C-BC6F-8B2F2D5659F0}" type="datetimeFigureOut">
              <a:rPr lang="ko-KR" altLang="en-US" smtClean="0"/>
              <a:t>2013-11-08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D9AD9-DE64-4C1D-B8F6-1F6D1F4D74D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54FF6-A5AB-443C-BC6F-8B2F2D5659F0}" type="datetimeFigureOut">
              <a:rPr lang="ko-KR" altLang="en-US" smtClean="0"/>
              <a:t>2013-11-08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D9AD9-DE64-4C1D-B8F6-1F6D1F4D74D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814054" y="6492900"/>
            <a:ext cx="2133600" cy="365125"/>
          </a:xfrm>
        </p:spPr>
        <p:txBody>
          <a:bodyPr/>
          <a:lstStyle>
            <a:lvl1pPr>
              <a:defRPr sz="1600" b="1"/>
            </a:lvl1pPr>
          </a:lstStyle>
          <a:p>
            <a:fld id="{86AD9AD9-DE64-4C1D-B8F6-1F6D1F4D74D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54FF6-A5AB-443C-BC6F-8B2F2D5659F0}" type="datetimeFigureOut">
              <a:rPr lang="ko-KR" altLang="en-US" smtClean="0"/>
              <a:t>2013-11-08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D9AD9-DE64-4C1D-B8F6-1F6D1F4D74D0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214282" y="285728"/>
            <a:ext cx="5752090" cy="553998"/>
          </a:xfrm>
          <a:prstGeom prst="rect">
            <a:avLst/>
          </a:prstGeom>
          <a:noFill/>
        </p:spPr>
        <p:txBody>
          <a:bodyPr wrap="none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3000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HY수평선B" pitchFamily="18" charset="-127"/>
              <a:ea typeface="HY수평선B" pitchFamily="18" charset="-127"/>
            </a:endParaRPr>
          </a:p>
        </p:txBody>
      </p:sp>
      <p:pic>
        <p:nvPicPr>
          <p:cNvPr id="8" name="Picture 3" descr="empty blue rectangle"/>
          <p:cNvPicPr>
            <a:picLocks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-58053" y="928670"/>
            <a:ext cx="9202053" cy="5715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54FF6-A5AB-443C-BC6F-8B2F2D5659F0}" type="datetimeFigureOut">
              <a:rPr lang="ko-KR" altLang="en-US" smtClean="0"/>
              <a:t>2013-11-08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D9AD9-DE64-4C1D-B8F6-1F6D1F4D74D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7143800" cy="582594"/>
          </a:xfrm>
          <a:prstGeom prst="rect">
            <a:avLst/>
          </a:prstGeom>
        </p:spPr>
        <p:txBody>
          <a:bodyPr/>
          <a:lstStyle>
            <a:lvl1pPr algn="l">
              <a:defRPr sz="3000">
                <a:latin typeface="HY수평선B" pitchFamily="18" charset="-127"/>
                <a:ea typeface="HY수평선B" pitchFamily="18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85720" y="1214422"/>
            <a:ext cx="8572560" cy="5143536"/>
          </a:xfrm>
        </p:spPr>
        <p:txBody>
          <a:bodyPr/>
          <a:lstStyle>
            <a:lvl1pPr marL="180000" indent="-270000">
              <a:buFontTx/>
              <a:buBlip>
                <a:blip r:embed="rId2"/>
              </a:buBlip>
              <a:defRPr sz="2500">
                <a:latin typeface="나눔고딕 ExtraBold" pitchFamily="50" charset="-127"/>
                <a:ea typeface="나눔고딕 ExtraBold" pitchFamily="50" charset="-127"/>
              </a:defRPr>
            </a:lvl1pPr>
            <a:lvl2pPr marL="360000" indent="-180000">
              <a:buFontTx/>
              <a:buBlip>
                <a:blip r:embed="rId3"/>
              </a:buBlip>
              <a:defRPr sz="2000">
                <a:latin typeface="나눔고딕" pitchFamily="50" charset="-127"/>
                <a:ea typeface="나눔고딕" pitchFamily="50" charset="-127"/>
              </a:defRPr>
            </a:lvl2pPr>
            <a:lvl3pPr marL="360000" indent="270000">
              <a:buFont typeface="Wingdings" pitchFamily="2" charset="2"/>
              <a:buChar char="v"/>
              <a:defRPr sz="1500">
                <a:latin typeface="나눔고딕" pitchFamily="50" charset="-127"/>
                <a:ea typeface="나눔고딕" pitchFamily="50" charset="-127"/>
              </a:defRPr>
            </a:lvl3pPr>
            <a:lvl4pPr>
              <a:buFont typeface="Arial" pitchFamily="34" charset="0"/>
              <a:buChar char="•"/>
              <a:defRPr sz="1800"/>
            </a:lvl4pPr>
            <a:lvl5pPr>
              <a:buFont typeface="Arial" pitchFamily="34" charset="0"/>
              <a:buChar char="•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429396"/>
            <a:ext cx="2133600" cy="365125"/>
          </a:xfrm>
        </p:spPr>
        <p:txBody>
          <a:bodyPr/>
          <a:lstStyle/>
          <a:p>
            <a:fld id="{4CD54FF6-A5AB-443C-BC6F-8B2F2D5659F0}" type="datetimeFigureOut">
              <a:rPr lang="ko-KR" altLang="en-US" smtClean="0"/>
              <a:t>2013-11-08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429396"/>
            <a:ext cx="2895600" cy="3651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429396"/>
            <a:ext cx="2133600" cy="365125"/>
          </a:xfrm>
        </p:spPr>
        <p:txBody>
          <a:bodyPr/>
          <a:lstStyle/>
          <a:p>
            <a:fld id="{86AD9AD9-DE64-4C1D-B8F6-1F6D1F4D74D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54FF6-A5AB-443C-BC6F-8B2F2D5659F0}" type="datetimeFigureOut">
              <a:rPr lang="ko-KR" altLang="en-US" smtClean="0"/>
              <a:t>2013-11-08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D9AD9-DE64-4C1D-B8F6-1F6D1F4D74D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54FF6-A5AB-443C-BC6F-8B2F2D5659F0}" type="datetimeFigureOut">
              <a:rPr lang="ko-KR" altLang="en-US" smtClean="0"/>
              <a:t>2013-11-08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D9AD9-DE64-4C1D-B8F6-1F6D1F4D74D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54FF6-A5AB-443C-BC6F-8B2F2D5659F0}" type="datetimeFigureOut">
              <a:rPr lang="ko-KR" altLang="en-US" smtClean="0"/>
              <a:t>2013-11-08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D9AD9-DE64-4C1D-B8F6-1F6D1F4D74D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54FF6-A5AB-443C-BC6F-8B2F2D5659F0}" type="datetimeFigureOut">
              <a:rPr lang="ko-KR" altLang="en-US" smtClean="0"/>
              <a:t>2013-11-08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D9AD9-DE64-4C1D-B8F6-1F6D1F4D74D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54FF6-A5AB-443C-BC6F-8B2F2D5659F0}" type="datetimeFigureOut">
              <a:rPr lang="ko-KR" altLang="en-US" smtClean="0"/>
              <a:t>2013-11-08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D9AD9-DE64-4C1D-B8F6-1F6D1F4D74D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 descr="배경_불투명60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0" y="0"/>
            <a:ext cx="9144026" cy="6858000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54FF6-A5AB-443C-BC6F-8B2F2D5659F0}" type="datetimeFigureOut">
              <a:rPr lang="ko-KR" altLang="en-US" smtClean="0"/>
              <a:t>2013-11-08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AD9AD9-DE64-4C1D-B8F6-1F6D1F4D74D0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7" name="그림 6" descr="네오위드디유11호-일러.jp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00958" y="142853"/>
            <a:ext cx="1510652" cy="321270"/>
          </a:xfrm>
          <a:prstGeom prst="rect">
            <a:avLst/>
          </a:prstGeom>
        </p:spPr>
      </p:pic>
      <p:pic>
        <p:nvPicPr>
          <p:cNvPr id="9" name="Picture 3" descr="empty blue rectangle"/>
          <p:cNvPicPr>
            <a:picLocks noChangeArrowheads="1"/>
          </p:cNvPicPr>
          <p:nvPr/>
        </p:nvPicPr>
        <p:blipFill>
          <a:blip r:embed="rId16" cstate="print">
            <a:lum bright="40000"/>
          </a:blip>
          <a:srcRect/>
          <a:stretch>
            <a:fillRect/>
          </a:stretch>
        </p:blipFill>
        <p:spPr bwMode="auto">
          <a:xfrm>
            <a:off x="0" y="928670"/>
            <a:ext cx="9202053" cy="5715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smtClean="0"/>
              <a:t>제목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사업제</a:t>
            </a:r>
            <a:r>
              <a:rPr lang="ko-KR" altLang="en-US" dirty="0"/>
              <a:t>목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 smtClean="0">
                <a:solidFill>
                  <a:schemeClr val="tx1"/>
                </a:solidFill>
              </a:rPr>
              <a:t>동아리</a:t>
            </a:r>
            <a:r>
              <a:rPr lang="en-US" altLang="ko-KR" dirty="0" smtClean="0">
                <a:solidFill>
                  <a:schemeClr val="tx1"/>
                </a:solidFill>
              </a:rPr>
              <a:t>(</a:t>
            </a:r>
            <a:r>
              <a:rPr lang="ko-KR" altLang="en-US" dirty="0" smtClean="0">
                <a:solidFill>
                  <a:schemeClr val="tx1"/>
                </a:solidFill>
              </a:rPr>
              <a:t>팀</a:t>
            </a:r>
            <a:r>
              <a:rPr lang="en-US" altLang="ko-KR" dirty="0" smtClean="0">
                <a:solidFill>
                  <a:schemeClr val="tx1"/>
                </a:solidFill>
              </a:rPr>
              <a:t>)</a:t>
            </a:r>
            <a:r>
              <a:rPr lang="ko-KR" altLang="en-US" dirty="0" smtClean="0">
                <a:solidFill>
                  <a:schemeClr val="tx1"/>
                </a:solidFill>
              </a:rPr>
              <a:t>명 </a:t>
            </a:r>
            <a:r>
              <a:rPr lang="en-US" altLang="ko-KR" dirty="0" smtClean="0">
                <a:solidFill>
                  <a:schemeClr val="tx1"/>
                </a:solidFill>
              </a:rPr>
              <a:t>: </a:t>
            </a:r>
            <a:r>
              <a:rPr lang="ko-KR" altLang="en-US" dirty="0" smtClean="0">
                <a:solidFill>
                  <a:schemeClr val="tx1"/>
                </a:solidFill>
              </a:rPr>
              <a:t>홍길동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188640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실전창업경진대회</a:t>
            </a:r>
          </a:p>
        </p:txBody>
      </p:sp>
    </p:spTree>
    <p:extLst>
      <p:ext uri="{BB962C8B-B14F-4D97-AF65-F5344CB8AC3E}">
        <p14:creationId xmlns:p14="http://schemas.microsoft.com/office/powerpoint/2010/main" val="121564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229600" cy="1143000"/>
          </a:xfrm>
        </p:spPr>
        <p:txBody>
          <a:bodyPr/>
          <a:lstStyle/>
          <a:p>
            <a:r>
              <a:rPr lang="en-US" altLang="ko-KR" b="1" dirty="0" smtClean="0"/>
              <a:t>3. </a:t>
            </a:r>
            <a:r>
              <a:rPr lang="ko-KR" altLang="en-US" b="1" dirty="0" smtClean="0"/>
              <a:t>시장분석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173273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sz="3600" dirty="0" smtClean="0">
                <a:latin typeface="HY수평선B" pitchFamily="18" charset="-127"/>
                <a:ea typeface="HY수평선B" pitchFamily="18" charset="-127"/>
              </a:rPr>
              <a:t>1) </a:t>
            </a:r>
            <a:r>
              <a:rPr lang="ko-KR" altLang="en-US" sz="3600" dirty="0" smtClean="0">
                <a:latin typeface="HY수평선B" pitchFamily="18" charset="-127"/>
                <a:ea typeface="HY수평선B" pitchFamily="18" charset="-127"/>
              </a:rPr>
              <a:t>목표시장 규모 및 전망</a:t>
            </a:r>
            <a:endParaRPr lang="ko-KR" altLang="en-US" sz="3600" dirty="0"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0191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sz="3600" dirty="0" smtClean="0">
                <a:latin typeface="HY수평선B" pitchFamily="18" charset="-127"/>
                <a:ea typeface="HY수평선B" pitchFamily="18" charset="-127"/>
              </a:rPr>
              <a:t>2) </a:t>
            </a:r>
            <a:r>
              <a:rPr lang="ko-KR" altLang="en-US" sz="3600" dirty="0" smtClean="0">
                <a:latin typeface="HY수평선B" pitchFamily="18" charset="-127"/>
                <a:ea typeface="HY수평선B" pitchFamily="18" charset="-127"/>
              </a:rPr>
              <a:t>사업화 가능성 및 마케팅 전략</a:t>
            </a:r>
            <a:endParaRPr lang="ko-KR" altLang="en-US" sz="3600" dirty="0"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1293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sz="3600" dirty="0" smtClean="0">
                <a:latin typeface="HY수평선B" pitchFamily="18" charset="-127"/>
                <a:ea typeface="HY수평선B" pitchFamily="18" charset="-127"/>
              </a:rPr>
              <a:t>3) </a:t>
            </a:r>
            <a:r>
              <a:rPr lang="ko-KR" altLang="en-US" sz="3600" dirty="0" smtClean="0">
                <a:latin typeface="HY수평선B" pitchFamily="18" charset="-127"/>
                <a:ea typeface="HY수평선B" pitchFamily="18" charset="-127"/>
              </a:rPr>
              <a:t>제품 경쟁력</a:t>
            </a:r>
            <a:endParaRPr lang="ko-KR" altLang="en-US" sz="3600" dirty="0"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7303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sz="3600" dirty="0" smtClean="0">
                <a:latin typeface="HY수평선B" pitchFamily="18" charset="-127"/>
                <a:ea typeface="HY수평선B" pitchFamily="18" charset="-127"/>
              </a:rPr>
              <a:t>4) </a:t>
            </a:r>
            <a:r>
              <a:rPr lang="ko-KR" altLang="en-US" sz="3600" dirty="0" smtClean="0">
                <a:latin typeface="HY수평선B" pitchFamily="18" charset="-127"/>
                <a:ea typeface="HY수평선B" pitchFamily="18" charset="-127"/>
              </a:rPr>
              <a:t>성장 가능성</a:t>
            </a:r>
            <a:endParaRPr lang="ko-KR" altLang="en-US" sz="3600" dirty="0"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4329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229600" cy="1143000"/>
          </a:xfrm>
        </p:spPr>
        <p:txBody>
          <a:bodyPr/>
          <a:lstStyle/>
          <a:p>
            <a:r>
              <a:rPr lang="en-US" altLang="ko-KR" b="1" dirty="0" smtClean="0"/>
              <a:t>4. </a:t>
            </a:r>
            <a:r>
              <a:rPr lang="ko-KR" altLang="en-US" b="1" dirty="0" smtClean="0"/>
              <a:t>사업화 추진계획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173273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sz="3600" dirty="0" smtClean="0">
                <a:latin typeface="HY수평선B" pitchFamily="18" charset="-127"/>
                <a:ea typeface="HY수평선B" pitchFamily="18" charset="-127"/>
              </a:rPr>
              <a:t>1) </a:t>
            </a:r>
            <a:r>
              <a:rPr lang="ko-KR" altLang="en-US" sz="3600" dirty="0" smtClean="0">
                <a:latin typeface="HY수평선B" pitchFamily="18" charset="-127"/>
                <a:ea typeface="HY수평선B" pitchFamily="18" charset="-127"/>
              </a:rPr>
              <a:t>생산과 시설확보계획</a:t>
            </a:r>
            <a:endParaRPr lang="ko-KR" altLang="en-US" sz="3600" dirty="0"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0191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sz="3600" dirty="0" smtClean="0">
                <a:latin typeface="HY수평선B" pitchFamily="18" charset="-127"/>
                <a:ea typeface="HY수평선B" pitchFamily="18" charset="-127"/>
              </a:rPr>
              <a:t>2) </a:t>
            </a:r>
            <a:r>
              <a:rPr lang="ko-KR" altLang="en-US" sz="3600" dirty="0" smtClean="0">
                <a:latin typeface="HY수평선B" pitchFamily="18" charset="-127"/>
                <a:ea typeface="HY수평선B" pitchFamily="18" charset="-127"/>
              </a:rPr>
              <a:t>자본 및 재무계획</a:t>
            </a:r>
            <a:endParaRPr lang="ko-KR" altLang="en-US" sz="3600" dirty="0"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1293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sz="3600" dirty="0" smtClean="0">
                <a:latin typeface="HY수평선B" pitchFamily="18" charset="-127"/>
                <a:ea typeface="HY수평선B" pitchFamily="18" charset="-127"/>
              </a:rPr>
              <a:t>3) </a:t>
            </a:r>
            <a:r>
              <a:rPr lang="ko-KR" altLang="en-US" sz="3600" dirty="0" smtClean="0">
                <a:latin typeface="HY수평선B" pitchFamily="18" charset="-127"/>
                <a:ea typeface="HY수평선B" pitchFamily="18" charset="-127"/>
              </a:rPr>
              <a:t>사업화 세부추진일정</a:t>
            </a:r>
            <a:endParaRPr lang="ko-KR" altLang="en-US" sz="3600" dirty="0"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7303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3058319" y="188640"/>
            <a:ext cx="3027362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4000" b="1" spc="-150" dirty="0" smtClean="0">
                <a:solidFill>
                  <a:schemeClr val="bg2">
                    <a:lumMod val="25000"/>
                  </a:schemeClr>
                </a:solidFill>
                <a:latin typeface="맑은 고딕" pitchFamily="50" charset="-127"/>
                <a:ea typeface="맑은 고딕" pitchFamily="50" charset="-127"/>
                <a:cs typeface="Verdana" pitchFamily="34" charset="0"/>
              </a:rPr>
              <a:t>목차</a:t>
            </a:r>
            <a:endParaRPr kumimoji="0" lang="ko-KR" altLang="ko-KR" sz="4000" b="1" spc="-150" dirty="0">
              <a:solidFill>
                <a:schemeClr val="bg2">
                  <a:lumMod val="25000"/>
                </a:schemeClr>
              </a:solidFill>
              <a:latin typeface="맑은 고딕" pitchFamily="50" charset="-127"/>
              <a:ea typeface="맑은 고딕" pitchFamily="50" charset="-127"/>
              <a:cs typeface="Verdana" pitchFamily="34" charset="0"/>
            </a:endParaRPr>
          </a:p>
        </p:txBody>
      </p:sp>
      <p:grpSp>
        <p:nvGrpSpPr>
          <p:cNvPr id="2" name="그룹 39"/>
          <p:cNvGrpSpPr/>
          <p:nvPr/>
        </p:nvGrpSpPr>
        <p:grpSpPr>
          <a:xfrm>
            <a:off x="1778112" y="1989743"/>
            <a:ext cx="5521835" cy="574675"/>
            <a:chOff x="1926288" y="1554957"/>
            <a:chExt cx="5981988" cy="574675"/>
          </a:xfrm>
        </p:grpSpPr>
        <p:sp>
          <p:nvSpPr>
            <p:cNvPr id="41" name="모서리가 둥근 직사각형 40"/>
            <p:cNvSpPr/>
            <p:nvPr/>
          </p:nvSpPr>
          <p:spPr bwMode="auto">
            <a:xfrm>
              <a:off x="1950449" y="1595284"/>
              <a:ext cx="5957827" cy="497318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12700">
              <a:solidFill>
                <a:schemeClr val="bg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3350" h="254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24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42" name="TextBox 5"/>
            <p:cNvSpPr txBox="1"/>
            <p:nvPr/>
          </p:nvSpPr>
          <p:spPr bwMode="auto">
            <a:xfrm>
              <a:off x="2791344" y="1585119"/>
              <a:ext cx="4804862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2400" b="1" spc="-1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itchFamily="50" charset="-127"/>
                  <a:ea typeface="맑은 고딕" pitchFamily="50" charset="-127"/>
                  <a:cs typeface="Arial" pitchFamily="34" charset="0"/>
                </a:rPr>
                <a:t>사업 개요</a:t>
              </a:r>
              <a:r>
                <a:rPr kumimoji="0" lang="en-US" altLang="ko-KR" sz="2400" b="1" spc="-1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itchFamily="50" charset="-127"/>
                  <a:ea typeface="맑은 고딕" pitchFamily="50" charset="-127"/>
                  <a:cs typeface="Arial" pitchFamily="34" charset="0"/>
                </a:rPr>
                <a:t>			</a:t>
              </a:r>
            </a:p>
          </p:txBody>
        </p:sp>
        <p:grpSp>
          <p:nvGrpSpPr>
            <p:cNvPr id="3" name="그룹 90"/>
            <p:cNvGrpSpPr>
              <a:grpSpLocks/>
            </p:cNvGrpSpPr>
            <p:nvPr/>
          </p:nvGrpSpPr>
          <p:grpSpPr bwMode="auto">
            <a:xfrm>
              <a:off x="1926288" y="1554957"/>
              <a:ext cx="754289" cy="574675"/>
              <a:chOff x="2104977" y="4186242"/>
              <a:chExt cx="1285884" cy="1285884"/>
            </a:xfrm>
          </p:grpSpPr>
          <p:sp>
            <p:nvSpPr>
              <p:cNvPr id="46" name="타원 45"/>
              <p:cNvSpPr/>
              <p:nvPr/>
            </p:nvSpPr>
            <p:spPr>
              <a:xfrm>
                <a:off x="2119637" y="4239523"/>
                <a:ext cx="1213782" cy="1214841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6100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sz="2400" b="1" dirty="0"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47" name="도넛 46"/>
              <p:cNvSpPr/>
              <p:nvPr/>
            </p:nvSpPr>
            <p:spPr>
              <a:xfrm>
                <a:off x="2104977" y="4186242"/>
                <a:ext cx="1285884" cy="1285884"/>
              </a:xfrm>
              <a:prstGeom prst="donut">
                <a:avLst>
                  <a:gd name="adj" fmla="val 1240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 w="12700">
                <a:solidFill>
                  <a:schemeClr val="bg1">
                    <a:lumMod val="7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33350" h="254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sz="2400" b="1" dirty="0">
                  <a:latin typeface="맑은 고딕" pitchFamily="50" charset="-127"/>
                  <a:ea typeface="맑은 고딕" pitchFamily="50" charset="-127"/>
                </a:endParaRPr>
              </a:p>
            </p:txBody>
          </p:sp>
        </p:grpSp>
        <p:sp>
          <p:nvSpPr>
            <p:cNvPr id="44" name="TextBox 75"/>
            <p:cNvSpPr txBox="1">
              <a:spLocks noChangeArrowheads="1"/>
            </p:cNvSpPr>
            <p:nvPr/>
          </p:nvSpPr>
          <p:spPr bwMode="auto">
            <a:xfrm>
              <a:off x="1980426" y="1628472"/>
              <a:ext cx="603952" cy="4606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algn="ctr"/>
              <a:r>
                <a:rPr kumimoji="0" lang="en-US" altLang="ko-KR" sz="24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  <a:cs typeface="Arial" pitchFamily="34" charset="0"/>
                </a:rPr>
                <a:t>1</a:t>
              </a:r>
              <a:endParaRPr kumimoji="0" lang="ko-KR" altLang="en-US" sz="24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cs typeface="Arial" pitchFamily="34" charset="0"/>
              </a:endParaRPr>
            </a:p>
          </p:txBody>
        </p:sp>
      </p:grpSp>
      <p:grpSp>
        <p:nvGrpSpPr>
          <p:cNvPr id="4" name="그룹 55"/>
          <p:cNvGrpSpPr/>
          <p:nvPr/>
        </p:nvGrpSpPr>
        <p:grpSpPr>
          <a:xfrm>
            <a:off x="1785918" y="2968249"/>
            <a:ext cx="6091026" cy="576262"/>
            <a:chOff x="1926288" y="2275681"/>
            <a:chExt cx="6598612" cy="576262"/>
          </a:xfrm>
        </p:grpSpPr>
        <p:sp>
          <p:nvSpPr>
            <p:cNvPr id="57" name="모서리가 둥근 직사각형 56"/>
            <p:cNvSpPr/>
            <p:nvPr/>
          </p:nvSpPr>
          <p:spPr bwMode="auto">
            <a:xfrm>
              <a:off x="1950448" y="2316120"/>
              <a:ext cx="5957828" cy="498692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12700">
              <a:solidFill>
                <a:schemeClr val="bg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3350" h="254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24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58" name="TextBox 12"/>
            <p:cNvSpPr txBox="1"/>
            <p:nvPr/>
          </p:nvSpPr>
          <p:spPr bwMode="auto">
            <a:xfrm>
              <a:off x="2791344" y="2305843"/>
              <a:ext cx="5733556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2400" b="1" spc="-1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itchFamily="50" charset="-127"/>
                  <a:ea typeface="맑은 고딕" pitchFamily="50" charset="-127"/>
                  <a:cs typeface="Arial" pitchFamily="34" charset="0"/>
                </a:rPr>
                <a:t>   </a:t>
              </a:r>
              <a:r>
                <a:rPr kumimoji="0" lang="ko-KR" altLang="en-US" sz="2400" b="1" spc="-1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itchFamily="50" charset="-127"/>
                  <a:ea typeface="맑은 고딕" pitchFamily="50" charset="-127"/>
                  <a:cs typeface="Arial" pitchFamily="34" charset="0"/>
                </a:rPr>
                <a:t>보유 기술</a:t>
              </a:r>
              <a:endParaRPr kumimoji="0" lang="ko-KR" altLang="ko-KR" sz="2400" b="1" spc="-1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  <a:cs typeface="Arial" pitchFamily="34" charset="0"/>
              </a:endParaRPr>
            </a:p>
          </p:txBody>
        </p:sp>
        <p:grpSp>
          <p:nvGrpSpPr>
            <p:cNvPr id="5" name="그룹 94"/>
            <p:cNvGrpSpPr>
              <a:grpSpLocks/>
            </p:cNvGrpSpPr>
            <p:nvPr/>
          </p:nvGrpSpPr>
          <p:grpSpPr bwMode="auto">
            <a:xfrm>
              <a:off x="1926288" y="2275681"/>
              <a:ext cx="754289" cy="576262"/>
              <a:chOff x="2104977" y="4186242"/>
              <a:chExt cx="1285884" cy="1285884"/>
            </a:xfrm>
          </p:grpSpPr>
          <p:sp>
            <p:nvSpPr>
              <p:cNvPr id="61" name="타원 60"/>
              <p:cNvSpPr/>
              <p:nvPr/>
            </p:nvSpPr>
            <p:spPr>
              <a:xfrm>
                <a:off x="2119637" y="4239377"/>
                <a:ext cx="1213782" cy="1215039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61000">
                    <a:schemeClr val="tx2"/>
                  </a:gs>
                  <a:gs pos="100000">
                    <a:schemeClr val="accent1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sz="2400" b="1" dirty="0"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62" name="도넛 61"/>
              <p:cNvSpPr/>
              <p:nvPr/>
            </p:nvSpPr>
            <p:spPr>
              <a:xfrm>
                <a:off x="2104977" y="4186242"/>
                <a:ext cx="1285884" cy="1285884"/>
              </a:xfrm>
              <a:prstGeom prst="donut">
                <a:avLst>
                  <a:gd name="adj" fmla="val 1240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 w="12700">
                <a:solidFill>
                  <a:schemeClr val="bg1">
                    <a:lumMod val="7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33350" h="254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sz="2400" b="1" dirty="0">
                  <a:latin typeface="맑은 고딕" pitchFamily="50" charset="-127"/>
                  <a:ea typeface="맑은 고딕" pitchFamily="50" charset="-127"/>
                </a:endParaRPr>
              </a:p>
            </p:txBody>
          </p:sp>
        </p:grpSp>
        <p:sp>
          <p:nvSpPr>
            <p:cNvPr id="60" name="TextBox 75"/>
            <p:cNvSpPr txBox="1">
              <a:spLocks noChangeArrowheads="1"/>
            </p:cNvSpPr>
            <p:nvPr/>
          </p:nvSpPr>
          <p:spPr bwMode="auto">
            <a:xfrm>
              <a:off x="2004428" y="2322821"/>
              <a:ext cx="603952" cy="461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algn="ctr"/>
              <a:r>
                <a:rPr kumimoji="0" lang="en-US" altLang="ko-KR" sz="2400" b="1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  <a:cs typeface="Arial" pitchFamily="34" charset="0"/>
                </a:rPr>
                <a:t>2</a:t>
              </a:r>
              <a:endParaRPr kumimoji="0" lang="ko-KR" altLang="en-US" sz="2400" b="1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cs typeface="Arial" pitchFamily="34" charset="0"/>
              </a:endParaRPr>
            </a:p>
          </p:txBody>
        </p:sp>
      </p:grpSp>
      <p:grpSp>
        <p:nvGrpSpPr>
          <p:cNvPr id="6" name="그룹 62"/>
          <p:cNvGrpSpPr/>
          <p:nvPr/>
        </p:nvGrpSpPr>
        <p:grpSpPr>
          <a:xfrm>
            <a:off x="1778111" y="3919550"/>
            <a:ext cx="5652053" cy="576262"/>
            <a:chOff x="1926287" y="2996406"/>
            <a:chExt cx="6123057" cy="576262"/>
          </a:xfrm>
        </p:grpSpPr>
        <p:sp>
          <p:nvSpPr>
            <p:cNvPr id="64" name="모서리가 둥근 직사각형 63"/>
            <p:cNvSpPr/>
            <p:nvPr/>
          </p:nvSpPr>
          <p:spPr bwMode="auto">
            <a:xfrm>
              <a:off x="1950447" y="3036845"/>
              <a:ext cx="6029267" cy="498692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12700">
              <a:solidFill>
                <a:schemeClr val="bg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3350" h="254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24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65" name="TextBox 19"/>
            <p:cNvSpPr txBox="1"/>
            <p:nvPr/>
          </p:nvSpPr>
          <p:spPr bwMode="auto">
            <a:xfrm>
              <a:off x="2772838" y="3024981"/>
              <a:ext cx="5276506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2400" b="1" spc="-1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itchFamily="50" charset="-127"/>
                  <a:ea typeface="맑은 고딕" pitchFamily="50" charset="-127"/>
                  <a:cs typeface="Arial" pitchFamily="34" charset="0"/>
                </a:rPr>
                <a:t>   </a:t>
              </a:r>
              <a:r>
                <a:rPr kumimoji="0" lang="ko-KR" altLang="en-US" sz="2400" b="1" spc="-1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itchFamily="50" charset="-127"/>
                  <a:ea typeface="맑은 고딕" pitchFamily="50" charset="-127"/>
                  <a:cs typeface="Arial" pitchFamily="34" charset="0"/>
                </a:rPr>
                <a:t>시장 분석</a:t>
              </a:r>
              <a:endParaRPr kumimoji="0" lang="en-US" altLang="ko-KR" sz="2400" b="1" spc="-1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  <a:cs typeface="Arial" pitchFamily="34" charset="0"/>
              </a:endParaRPr>
            </a:p>
          </p:txBody>
        </p:sp>
        <p:grpSp>
          <p:nvGrpSpPr>
            <p:cNvPr id="7" name="그룹 98"/>
            <p:cNvGrpSpPr>
              <a:grpSpLocks/>
            </p:cNvGrpSpPr>
            <p:nvPr/>
          </p:nvGrpSpPr>
          <p:grpSpPr bwMode="auto">
            <a:xfrm>
              <a:off x="1926287" y="2996406"/>
              <a:ext cx="754289" cy="576262"/>
              <a:chOff x="2104977" y="4186242"/>
              <a:chExt cx="1285884" cy="1285884"/>
            </a:xfrm>
          </p:grpSpPr>
          <p:sp>
            <p:nvSpPr>
              <p:cNvPr id="68" name="타원 67"/>
              <p:cNvSpPr/>
              <p:nvPr/>
            </p:nvSpPr>
            <p:spPr>
              <a:xfrm>
                <a:off x="2118716" y="4238446"/>
                <a:ext cx="1214446" cy="1214446"/>
              </a:xfrm>
              <a:prstGeom prst="ellipse">
                <a:avLst/>
              </a:prstGeom>
              <a:gradFill>
                <a:gsLst>
                  <a:gs pos="0">
                    <a:schemeClr val="accent3"/>
                  </a:gs>
                  <a:gs pos="61000">
                    <a:schemeClr val="accent3">
                      <a:lumMod val="75000"/>
                    </a:schemeClr>
                  </a:gs>
                  <a:gs pos="100000">
                    <a:schemeClr val="accent3"/>
                  </a:gs>
                </a:gsLst>
                <a:lin ang="5400000" scaled="0"/>
              </a:gradFill>
              <a:ln>
                <a:solidFill>
                  <a:schemeClr val="bg1"/>
                </a:solidFill>
              </a:ln>
              <a:scene3d>
                <a:camera prst="orthographicFront"/>
                <a:lightRig rig="threePt" dir="t"/>
              </a:scene3d>
              <a:sp3d>
                <a:bevelT w="50800" h="254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sz="2400" b="1" dirty="0"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69" name="도넛 68"/>
              <p:cNvSpPr/>
              <p:nvPr/>
            </p:nvSpPr>
            <p:spPr>
              <a:xfrm>
                <a:off x="2104977" y="4186242"/>
                <a:ext cx="1285884" cy="1285884"/>
              </a:xfrm>
              <a:prstGeom prst="donut">
                <a:avLst>
                  <a:gd name="adj" fmla="val 1240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 w="12700">
                <a:solidFill>
                  <a:schemeClr val="bg1">
                    <a:lumMod val="7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33350" h="254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sz="2400" b="1" dirty="0">
                  <a:latin typeface="맑은 고딕" pitchFamily="50" charset="-127"/>
                  <a:ea typeface="맑은 고딕" pitchFamily="50" charset="-127"/>
                </a:endParaRPr>
              </a:p>
            </p:txBody>
          </p:sp>
        </p:grpSp>
        <p:sp>
          <p:nvSpPr>
            <p:cNvPr id="67" name="TextBox 75"/>
            <p:cNvSpPr txBox="1">
              <a:spLocks noChangeArrowheads="1"/>
            </p:cNvSpPr>
            <p:nvPr/>
          </p:nvSpPr>
          <p:spPr bwMode="auto">
            <a:xfrm>
              <a:off x="1995643" y="3058175"/>
              <a:ext cx="603951" cy="461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algn="ctr"/>
              <a:r>
                <a:rPr kumimoji="0" lang="en-US" altLang="ko-KR" sz="24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  <a:cs typeface="Arial" pitchFamily="34" charset="0"/>
                </a:rPr>
                <a:t>3</a:t>
              </a:r>
              <a:endParaRPr kumimoji="0" lang="ko-KR" altLang="en-US" sz="24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cs typeface="Arial" pitchFamily="34" charset="0"/>
              </a:endParaRPr>
            </a:p>
          </p:txBody>
        </p:sp>
      </p:grpSp>
      <p:sp>
        <p:nvSpPr>
          <p:cNvPr id="36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429396"/>
            <a:ext cx="2133600" cy="365125"/>
          </a:xfrm>
        </p:spPr>
        <p:txBody>
          <a:bodyPr/>
          <a:lstStyle/>
          <a:p>
            <a:fld id="{DB3ED1A7-E667-4969-85C5-299E159E7959}" type="slidenum">
              <a:rPr lang="ko-KR" altLang="en-US" sz="1200" smtClean="0"/>
              <a:pPr/>
              <a:t>2</a:t>
            </a:fld>
            <a:endParaRPr lang="ko-KR" altLang="en-US" sz="1200" dirty="0"/>
          </a:p>
        </p:txBody>
      </p:sp>
      <p:grpSp>
        <p:nvGrpSpPr>
          <p:cNvPr id="25" name="그룹 62"/>
          <p:cNvGrpSpPr/>
          <p:nvPr/>
        </p:nvGrpSpPr>
        <p:grpSpPr>
          <a:xfrm>
            <a:off x="1778111" y="4868962"/>
            <a:ext cx="5652053" cy="576262"/>
            <a:chOff x="1926287" y="2996406"/>
            <a:chExt cx="6123057" cy="576262"/>
          </a:xfrm>
        </p:grpSpPr>
        <p:sp>
          <p:nvSpPr>
            <p:cNvPr id="26" name="모서리가 둥근 직사각형 25"/>
            <p:cNvSpPr/>
            <p:nvPr/>
          </p:nvSpPr>
          <p:spPr bwMode="auto">
            <a:xfrm>
              <a:off x="1950447" y="3036845"/>
              <a:ext cx="6029267" cy="498692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12700">
              <a:solidFill>
                <a:schemeClr val="bg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3350" h="254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24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27" name="TextBox 19"/>
            <p:cNvSpPr txBox="1"/>
            <p:nvPr/>
          </p:nvSpPr>
          <p:spPr bwMode="auto">
            <a:xfrm>
              <a:off x="2772838" y="3024981"/>
              <a:ext cx="5276506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2400" b="1" spc="-1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itchFamily="50" charset="-127"/>
                  <a:ea typeface="맑은 고딕" pitchFamily="50" charset="-127"/>
                  <a:cs typeface="Arial" pitchFamily="34" charset="0"/>
                </a:rPr>
                <a:t>   </a:t>
              </a:r>
              <a:r>
                <a:rPr kumimoji="0" lang="ko-KR" altLang="en-US" sz="2400" b="1" spc="-1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맑은 고딕" pitchFamily="50" charset="-127"/>
                  <a:ea typeface="맑은 고딕" pitchFamily="50" charset="-127"/>
                  <a:cs typeface="Arial" pitchFamily="34" charset="0"/>
                </a:rPr>
                <a:t>사업화 추진 계획</a:t>
              </a:r>
              <a:endParaRPr kumimoji="0" lang="en-US" altLang="ko-KR" sz="2400" b="1" spc="-1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  <a:cs typeface="Arial" pitchFamily="34" charset="0"/>
              </a:endParaRPr>
            </a:p>
          </p:txBody>
        </p:sp>
        <p:grpSp>
          <p:nvGrpSpPr>
            <p:cNvPr id="28" name="그룹 98"/>
            <p:cNvGrpSpPr>
              <a:grpSpLocks/>
            </p:cNvGrpSpPr>
            <p:nvPr/>
          </p:nvGrpSpPr>
          <p:grpSpPr bwMode="auto">
            <a:xfrm>
              <a:off x="1926287" y="2996406"/>
              <a:ext cx="754289" cy="576262"/>
              <a:chOff x="2104977" y="4186242"/>
              <a:chExt cx="1285884" cy="1285884"/>
            </a:xfrm>
          </p:grpSpPr>
          <p:sp>
            <p:nvSpPr>
              <p:cNvPr id="30" name="타원 29"/>
              <p:cNvSpPr/>
              <p:nvPr/>
            </p:nvSpPr>
            <p:spPr>
              <a:xfrm>
                <a:off x="2118716" y="4238446"/>
                <a:ext cx="1214446" cy="1214446"/>
              </a:xfrm>
              <a:prstGeom prst="ellipse">
                <a:avLst/>
              </a:prstGeom>
              <a:gradFill>
                <a:gsLst>
                  <a:gs pos="0">
                    <a:schemeClr val="accent3"/>
                  </a:gs>
                  <a:gs pos="61000">
                    <a:schemeClr val="accent3">
                      <a:lumMod val="75000"/>
                    </a:schemeClr>
                  </a:gs>
                  <a:gs pos="100000">
                    <a:schemeClr val="accent3"/>
                  </a:gs>
                </a:gsLst>
                <a:lin ang="5400000" scaled="0"/>
              </a:gradFill>
              <a:ln>
                <a:solidFill>
                  <a:schemeClr val="bg1"/>
                </a:solidFill>
              </a:ln>
              <a:scene3d>
                <a:camera prst="orthographicFront"/>
                <a:lightRig rig="threePt" dir="t"/>
              </a:scene3d>
              <a:sp3d>
                <a:bevelT w="50800" h="254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sz="2400" b="1" dirty="0"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31" name="도넛 30"/>
              <p:cNvSpPr/>
              <p:nvPr/>
            </p:nvSpPr>
            <p:spPr>
              <a:xfrm>
                <a:off x="2104977" y="4186242"/>
                <a:ext cx="1285884" cy="1285884"/>
              </a:xfrm>
              <a:prstGeom prst="donut">
                <a:avLst>
                  <a:gd name="adj" fmla="val 1240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 w="12700">
                <a:solidFill>
                  <a:schemeClr val="bg1">
                    <a:lumMod val="7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33350" h="254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 sz="2400" b="1" dirty="0">
                  <a:latin typeface="맑은 고딕" pitchFamily="50" charset="-127"/>
                  <a:ea typeface="맑은 고딕" pitchFamily="50" charset="-127"/>
                </a:endParaRPr>
              </a:p>
            </p:txBody>
          </p:sp>
        </p:grpSp>
        <p:sp>
          <p:nvSpPr>
            <p:cNvPr id="29" name="TextBox 75"/>
            <p:cNvSpPr txBox="1">
              <a:spLocks noChangeArrowheads="1"/>
            </p:cNvSpPr>
            <p:nvPr/>
          </p:nvSpPr>
          <p:spPr bwMode="auto">
            <a:xfrm>
              <a:off x="1995643" y="3058175"/>
              <a:ext cx="603951" cy="461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algn="ctr"/>
              <a:r>
                <a:rPr kumimoji="0" lang="en-US" altLang="ko-KR" sz="2400" b="1" dirty="0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  <a:cs typeface="Arial" pitchFamily="34" charset="0"/>
                </a:rPr>
                <a:t>4</a:t>
              </a:r>
              <a:endParaRPr kumimoji="0" lang="ko-KR" altLang="en-US" sz="24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698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229600" cy="1143000"/>
          </a:xfrm>
        </p:spPr>
        <p:txBody>
          <a:bodyPr/>
          <a:lstStyle/>
          <a:p>
            <a:r>
              <a:rPr lang="en-US" altLang="ko-KR" b="1" dirty="0" smtClean="0"/>
              <a:t>1. </a:t>
            </a:r>
            <a:r>
              <a:rPr lang="ko-KR" altLang="en-US" b="1" dirty="0" smtClean="0"/>
              <a:t>사업개요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340564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sz="3600" dirty="0" smtClean="0">
                <a:latin typeface="HY수평선B" pitchFamily="18" charset="-127"/>
                <a:ea typeface="HY수평선B" pitchFamily="18" charset="-127"/>
              </a:rPr>
              <a:t>1) </a:t>
            </a:r>
            <a:r>
              <a:rPr lang="ko-KR" altLang="en-US" sz="3600" dirty="0" smtClean="0">
                <a:latin typeface="HY수평선B" pitchFamily="18" charset="-127"/>
                <a:ea typeface="HY수평선B" pitchFamily="18" charset="-127"/>
              </a:rPr>
              <a:t>창업동기</a:t>
            </a:r>
            <a:endParaRPr lang="ko-KR" altLang="en-US" sz="3600" dirty="0"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8113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sz="3600" dirty="0" smtClean="0">
                <a:latin typeface="HY수평선B" pitchFamily="18" charset="-127"/>
                <a:ea typeface="HY수평선B" pitchFamily="18" charset="-127"/>
              </a:rPr>
              <a:t>2) </a:t>
            </a:r>
            <a:r>
              <a:rPr lang="ko-KR" altLang="en-US" sz="3600" dirty="0" smtClean="0">
                <a:latin typeface="HY수평선B" pitchFamily="18" charset="-127"/>
                <a:ea typeface="HY수평선B" pitchFamily="18" charset="-127"/>
              </a:rPr>
              <a:t>참여인력의 전문성</a:t>
            </a:r>
            <a:endParaRPr lang="ko-KR" altLang="en-US" sz="3600" dirty="0"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44623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sz="3600" dirty="0" smtClean="0">
                <a:latin typeface="HY수평선B" pitchFamily="18" charset="-127"/>
                <a:ea typeface="HY수평선B" pitchFamily="18" charset="-127"/>
              </a:rPr>
              <a:t>3) </a:t>
            </a:r>
            <a:r>
              <a:rPr lang="ko-KR" altLang="en-US" sz="3600" dirty="0" smtClean="0">
                <a:latin typeface="HY수평선B" pitchFamily="18" charset="-127"/>
                <a:ea typeface="HY수평선B" pitchFamily="18" charset="-127"/>
              </a:rPr>
              <a:t>사업내용 및 특성</a:t>
            </a:r>
            <a:endParaRPr lang="ko-KR" altLang="en-US" sz="3600" dirty="0"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1640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229600" cy="1143000"/>
          </a:xfrm>
        </p:spPr>
        <p:txBody>
          <a:bodyPr/>
          <a:lstStyle/>
          <a:p>
            <a:r>
              <a:rPr lang="en-US" altLang="ko-KR" b="1" dirty="0" smtClean="0"/>
              <a:t>2. </a:t>
            </a:r>
            <a:r>
              <a:rPr lang="ko-KR" altLang="en-US" b="1" dirty="0" smtClean="0"/>
              <a:t>보유기술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2195710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sz="3600" dirty="0" smtClean="0">
                <a:latin typeface="HY수평선B" pitchFamily="18" charset="-127"/>
                <a:ea typeface="HY수평선B" pitchFamily="18" charset="-127"/>
              </a:rPr>
              <a:t>1) </a:t>
            </a:r>
            <a:r>
              <a:rPr lang="ko-KR" altLang="en-US" sz="3600" dirty="0" smtClean="0">
                <a:latin typeface="HY수평선B" pitchFamily="18" charset="-127"/>
                <a:ea typeface="HY수평선B" pitchFamily="18" charset="-127"/>
              </a:rPr>
              <a:t>기술개발수준</a:t>
            </a:r>
            <a:endParaRPr lang="ko-KR" altLang="en-US" sz="3600" dirty="0"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371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sz="3600" dirty="0" smtClean="0">
                <a:latin typeface="HY수평선B" pitchFamily="18" charset="-127"/>
                <a:ea typeface="HY수평선B" pitchFamily="18" charset="-127"/>
              </a:rPr>
              <a:t>2) </a:t>
            </a:r>
            <a:r>
              <a:rPr lang="ko-KR" altLang="en-US" sz="3600" dirty="0" smtClean="0">
                <a:latin typeface="HY수평선B" pitchFamily="18" charset="-127"/>
                <a:ea typeface="HY수평선B" pitchFamily="18" charset="-127"/>
              </a:rPr>
              <a:t>기술의 파급효과</a:t>
            </a:r>
            <a:endParaRPr lang="ko-KR" altLang="en-US" sz="3600" dirty="0"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2404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테마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테마1</Template>
  <TotalTime>109</TotalTime>
  <Words>95</Words>
  <Application>Microsoft Office PowerPoint</Application>
  <PresentationFormat>화면 슬라이드 쇼(4:3)</PresentationFormat>
  <Paragraphs>29</Paragraphs>
  <Slides>18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19" baseType="lpstr">
      <vt:lpstr>테마1</vt:lpstr>
      <vt:lpstr>제목 : 사업제목</vt:lpstr>
      <vt:lpstr>PowerPoint 프레젠테이션</vt:lpstr>
      <vt:lpstr>1. 사업개요</vt:lpstr>
      <vt:lpstr>1) 창업동기</vt:lpstr>
      <vt:lpstr>2) 참여인력의 전문성</vt:lpstr>
      <vt:lpstr>3) 사업내용 및 특성</vt:lpstr>
      <vt:lpstr>2. 보유기술</vt:lpstr>
      <vt:lpstr>1) 기술개발수준</vt:lpstr>
      <vt:lpstr>2) 기술의 파급효과</vt:lpstr>
      <vt:lpstr>3. 시장분석</vt:lpstr>
      <vt:lpstr>1) 목표시장 규모 및 전망</vt:lpstr>
      <vt:lpstr>2) 사업화 가능성 및 마케팅 전략</vt:lpstr>
      <vt:lpstr>3) 제품 경쟁력</vt:lpstr>
      <vt:lpstr>4) 성장 가능성</vt:lpstr>
      <vt:lpstr>4. 사업화 추진계획</vt:lpstr>
      <vt:lpstr>1) 생산과 시설확보계획</vt:lpstr>
      <vt:lpstr>2) 자본 및 재무계획</vt:lpstr>
      <vt:lpstr>3) 사업화 세부추진일정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9</cp:revision>
  <dcterms:created xsi:type="dcterms:W3CDTF">2013-11-07T08:05:07Z</dcterms:created>
  <dcterms:modified xsi:type="dcterms:W3CDTF">2013-11-08T00:24:54Z</dcterms:modified>
</cp:coreProperties>
</file>