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59" r:id="rId4"/>
    <p:sldId id="262" r:id="rId5"/>
    <p:sldId id="264" r:id="rId6"/>
    <p:sldId id="269" r:id="rId7"/>
    <p:sldId id="286" r:id="rId8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98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6967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0" tIns="45774" rIns="91550" bIns="45774" rtlCol="0"/>
          <a:lstStyle>
            <a:lvl1pPr algn="r">
              <a:defRPr sz="1200"/>
            </a:lvl1pPr>
          </a:lstStyle>
          <a:p>
            <a:fld id="{6DAECCA8-3DD6-42F3-B5EB-FEBAEA113957}" type="datetimeFigureOut">
              <a:rPr lang="ko-KR" altLang="en-US" smtClean="0"/>
              <a:pPr/>
              <a:t>2013-11-07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0" tIns="45774" rIns="91550" bIns="4577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0" tIns="45774" rIns="91550" bIns="4577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6" cy="496967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6967"/>
          </a:xfrm>
          <a:prstGeom prst="rect">
            <a:avLst/>
          </a:prstGeom>
        </p:spPr>
        <p:txBody>
          <a:bodyPr vert="horz" lIns="91550" tIns="45774" rIns="91550" bIns="45774" rtlCol="0" anchor="b"/>
          <a:lstStyle>
            <a:lvl1pPr algn="r">
              <a:defRPr sz="1200"/>
            </a:lvl1pPr>
          </a:lstStyle>
          <a:p>
            <a:fld id="{29903D77-56DB-4B66-AF6F-F8614BAB3CE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440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그림 6" descr="네오위드디유11호-일러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142853"/>
            <a:ext cx="1510652" cy="321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814054" y="6492900"/>
            <a:ext cx="2133600" cy="365125"/>
          </a:xfrm>
        </p:spPr>
        <p:txBody>
          <a:bodyPr/>
          <a:lstStyle>
            <a:lvl1pPr>
              <a:defRPr sz="1600" b="1"/>
            </a:lvl1pPr>
          </a:lstStyle>
          <a:p>
            <a:pPr>
              <a:defRPr/>
            </a:pPr>
            <a:fld id="{6CC01CED-8F7B-4524-BDF8-538FD4A2EC4B}" type="slidenum">
              <a:rPr lang="en-US" altLang="ko-KR" smtClean="0"/>
              <a:pPr>
                <a:defRPr/>
              </a:pPr>
              <a:t>‹#›</a:t>
            </a:fld>
            <a:r>
              <a:rPr lang="en-US" altLang="ko-KR" dirty="0" smtClean="0"/>
              <a:t>/30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214282" y="285728"/>
            <a:ext cx="5752090" cy="553998"/>
          </a:xfrm>
          <a:prstGeom prst="rect">
            <a:avLst/>
          </a:prstGeom>
          <a:noFill/>
        </p:spPr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0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</p:txBody>
      </p:sp>
      <p:pic>
        <p:nvPicPr>
          <p:cNvPr id="8" name="Picture 3" descr="empty blue rectangle"/>
          <p:cNvPicPr>
            <a:picLocks noChangeArrowheads="1"/>
          </p:cNvPicPr>
          <p:nvPr userDrawn="1"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58053" y="928670"/>
            <a:ext cx="9202053" cy="571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7143800" cy="582594"/>
          </a:xfrm>
          <a:prstGeom prst="rect">
            <a:avLst/>
          </a:prstGeom>
        </p:spPr>
        <p:txBody>
          <a:bodyPr/>
          <a:lstStyle>
            <a:lvl1pPr algn="l">
              <a:defRPr sz="3000">
                <a:latin typeface="HY수평선B" pitchFamily="18" charset="-127"/>
                <a:ea typeface="HY수평선B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85720" y="1214422"/>
            <a:ext cx="8572560" cy="5143536"/>
          </a:xfrm>
        </p:spPr>
        <p:txBody>
          <a:bodyPr/>
          <a:lstStyle>
            <a:lvl1pPr marL="180000" indent="-270000">
              <a:buFontTx/>
              <a:buBlip>
                <a:blip r:embed="rId2"/>
              </a:buBlip>
              <a:defRPr sz="2500">
                <a:latin typeface="나눔고딕 ExtraBold" pitchFamily="50" charset="-127"/>
                <a:ea typeface="나눔고딕 ExtraBold" pitchFamily="50" charset="-127"/>
              </a:defRPr>
            </a:lvl1pPr>
            <a:lvl2pPr marL="360000" indent="-180000">
              <a:buFontTx/>
              <a:buBlip>
                <a:blip r:embed="rId3"/>
              </a:buBlip>
              <a:defRPr sz="2000">
                <a:latin typeface="나눔고딕" pitchFamily="50" charset="-127"/>
                <a:ea typeface="나눔고딕" pitchFamily="50" charset="-127"/>
              </a:defRPr>
            </a:lvl2pPr>
            <a:lvl3pPr marL="360000" indent="270000">
              <a:buFont typeface="Wingdings" pitchFamily="2" charset="2"/>
              <a:buChar char="v"/>
              <a:defRPr sz="1500">
                <a:latin typeface="나눔고딕" pitchFamily="50" charset="-127"/>
                <a:ea typeface="나눔고딕" pitchFamily="50" charset="-127"/>
              </a:defRPr>
            </a:lvl3pPr>
            <a:lvl4pPr>
              <a:buFont typeface="Arial" pitchFamily="34" charset="0"/>
              <a:buChar char="•"/>
              <a:defRPr sz="1800"/>
            </a:lvl4pPr>
            <a:lvl5pPr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 둘째 수준</a:t>
            </a:r>
          </a:p>
          <a:p>
            <a:pPr lvl="2"/>
            <a:r>
              <a:rPr lang="ko-KR" altLang="en-US" dirty="0" smtClean="0"/>
              <a:t>셋째 수준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429396"/>
            <a:ext cx="2895600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365125"/>
          </a:xfrm>
        </p:spPr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배경_불투명60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ED1A7-E667-4969-85C5-299E159E795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7" name="그림 6" descr="네오위드디유11호-일러.jpg"/>
          <p:cNvPicPr>
            <a:picLocks noChangeAspect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142853"/>
            <a:ext cx="1510652" cy="321270"/>
          </a:xfrm>
          <a:prstGeom prst="rect">
            <a:avLst/>
          </a:prstGeom>
        </p:spPr>
      </p:pic>
      <p:pic>
        <p:nvPicPr>
          <p:cNvPr id="9" name="Picture 3" descr="empty blue rectangle"/>
          <p:cNvPicPr>
            <a:picLocks noChangeArrowheads="1"/>
          </p:cNvPicPr>
          <p:nvPr userDrawn="1"/>
        </p:nvPicPr>
        <p:blipFill>
          <a:blip r:embed="rId16" cstate="print">
            <a:lum bright="40000"/>
          </a:blip>
          <a:srcRect/>
          <a:stretch>
            <a:fillRect/>
          </a:stretch>
        </p:blipFill>
        <p:spPr bwMode="auto">
          <a:xfrm>
            <a:off x="0" y="928670"/>
            <a:ext cx="9202053" cy="571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팝업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1560" y="2564904"/>
            <a:ext cx="8001056" cy="1470025"/>
          </a:xfrm>
        </p:spPr>
        <p:txBody>
          <a:bodyPr>
            <a:normAutofit/>
          </a:bodyPr>
          <a:lstStyle/>
          <a:p>
            <a:r>
              <a:rPr lang="ko-KR" altLang="en-US" sz="5500" dirty="0" smtClean="0">
                <a:latin typeface="나눔고딕 ExtraBold" pitchFamily="50" charset="-127"/>
                <a:ea typeface="나눔고딕 ExtraBold" pitchFamily="50" charset="-127"/>
              </a:rPr>
              <a:t>아이디어 제목</a:t>
            </a:r>
            <a:endParaRPr lang="ko-KR" altLang="en-US" sz="55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57356" y="4286256"/>
            <a:ext cx="6400800" cy="1752600"/>
          </a:xfrm>
        </p:spPr>
        <p:txBody>
          <a:bodyPr/>
          <a:lstStyle/>
          <a:p>
            <a:endParaRPr lang="en-US" altLang="ko-KR" dirty="0" smtClean="0"/>
          </a:p>
          <a:p>
            <a:endParaRPr lang="ko-KR" altLang="en-US" dirty="0"/>
          </a:p>
        </p:txBody>
      </p:sp>
      <p:pic>
        <p:nvPicPr>
          <p:cNvPr id="5" name="그림 4" descr="대구대학교_LINC사업단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2854" y="6402783"/>
            <a:ext cx="1857356" cy="3571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4653136"/>
            <a:ext cx="50405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>
                <a:latin typeface="나눔고딕 ExtraBold" pitchFamily="50" charset="-127"/>
                <a:ea typeface="나눔고딕 ExtraBold" pitchFamily="50" charset="-127"/>
              </a:rPr>
              <a:t>신청인 </a:t>
            </a:r>
            <a:r>
              <a:rPr lang="en-US" altLang="ko-KR" sz="2500" dirty="0" smtClean="0"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500" dirty="0" smtClean="0">
                <a:latin typeface="나눔고딕 ExtraBold" pitchFamily="50" charset="-127"/>
                <a:ea typeface="나눔고딕 ExtraBold" pitchFamily="50" charset="-127"/>
              </a:rPr>
              <a:t>홍길동</a:t>
            </a:r>
            <a:endParaRPr lang="ko-KR" altLang="en-US" sz="2500" dirty="0"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8" name="그림 7" descr="네오위드디유11호-일러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142853"/>
            <a:ext cx="1510652" cy="321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920878" y="1190787"/>
            <a:ext cx="302736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4000" b="1" spc="-150" dirty="0" smtClean="0">
                <a:solidFill>
                  <a:schemeClr val="bg2">
                    <a:lumMod val="25000"/>
                  </a:schemeClr>
                </a:solidFill>
                <a:latin typeface="맑은 고딕" pitchFamily="50" charset="-127"/>
                <a:ea typeface="맑은 고딕" pitchFamily="50" charset="-127"/>
                <a:cs typeface="Verdana" pitchFamily="34" charset="0"/>
              </a:rPr>
              <a:t>목차</a:t>
            </a:r>
            <a:endParaRPr kumimoji="0" lang="ko-KR" altLang="ko-KR" sz="4000" b="1" spc="-150" dirty="0">
              <a:solidFill>
                <a:schemeClr val="bg2">
                  <a:lumMod val="25000"/>
                </a:schemeClr>
              </a:solidFill>
              <a:latin typeface="맑은 고딕" pitchFamily="50" charset="-127"/>
              <a:ea typeface="맑은 고딕" pitchFamily="50" charset="-127"/>
              <a:cs typeface="Verdana" pitchFamily="34" charset="0"/>
            </a:endParaRPr>
          </a:p>
        </p:txBody>
      </p:sp>
      <p:grpSp>
        <p:nvGrpSpPr>
          <p:cNvPr id="2" name="그룹 39"/>
          <p:cNvGrpSpPr/>
          <p:nvPr/>
        </p:nvGrpSpPr>
        <p:grpSpPr>
          <a:xfrm>
            <a:off x="1778112" y="1989743"/>
            <a:ext cx="5521835" cy="861159"/>
            <a:chOff x="1926288" y="1554957"/>
            <a:chExt cx="5981988" cy="861159"/>
          </a:xfrm>
        </p:grpSpPr>
        <p:sp>
          <p:nvSpPr>
            <p:cNvPr id="41" name="모서리가 둥근 직사각형 40"/>
            <p:cNvSpPr/>
            <p:nvPr/>
          </p:nvSpPr>
          <p:spPr bwMode="auto">
            <a:xfrm>
              <a:off x="1950449" y="1595284"/>
              <a:ext cx="5957827" cy="49731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2" name="TextBox 5"/>
            <p:cNvSpPr txBox="1"/>
            <p:nvPr/>
          </p:nvSpPr>
          <p:spPr bwMode="auto">
            <a:xfrm>
              <a:off x="2791344" y="1585119"/>
              <a:ext cx="480486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아이디어 제안 배경</a:t>
              </a:r>
              <a:r>
                <a:rPr kumimoji="0" lang="en-US" altLang="ko-KR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			</a:t>
              </a:r>
            </a:p>
          </p:txBody>
        </p:sp>
        <p:grpSp>
          <p:nvGrpSpPr>
            <p:cNvPr id="3" name="그룹 90"/>
            <p:cNvGrpSpPr>
              <a:grpSpLocks/>
            </p:cNvGrpSpPr>
            <p:nvPr/>
          </p:nvGrpSpPr>
          <p:grpSpPr bwMode="auto">
            <a:xfrm>
              <a:off x="1926288" y="1554957"/>
              <a:ext cx="754289" cy="574675"/>
              <a:chOff x="2104977" y="4186242"/>
              <a:chExt cx="1285884" cy="1285884"/>
            </a:xfrm>
          </p:grpSpPr>
          <p:sp>
            <p:nvSpPr>
              <p:cNvPr id="46" name="타원 45"/>
              <p:cNvSpPr/>
              <p:nvPr/>
            </p:nvSpPr>
            <p:spPr>
              <a:xfrm>
                <a:off x="2119637" y="4239523"/>
                <a:ext cx="1213782" cy="121484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6100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47" name="도넛 46"/>
              <p:cNvSpPr/>
              <p:nvPr/>
            </p:nvSpPr>
            <p:spPr>
              <a:xfrm>
                <a:off x="2104977" y="4186242"/>
                <a:ext cx="1285884" cy="1285884"/>
              </a:xfrm>
              <a:prstGeom prst="donut">
                <a:avLst>
                  <a:gd name="adj" fmla="val 1240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3335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44" name="TextBox 75"/>
            <p:cNvSpPr txBox="1">
              <a:spLocks noChangeArrowheads="1"/>
            </p:cNvSpPr>
            <p:nvPr/>
          </p:nvSpPr>
          <p:spPr bwMode="auto">
            <a:xfrm>
              <a:off x="1980426" y="1628472"/>
              <a:ext cx="603952" cy="460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kumimoji="0" lang="en-US" altLang="ko-KR" sz="24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1</a:t>
              </a:r>
              <a:endParaRPr kumimoji="0" lang="ko-KR" altLang="en-US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  <p:grpSp>
        <p:nvGrpSpPr>
          <p:cNvPr id="4" name="그룹 55"/>
          <p:cNvGrpSpPr/>
          <p:nvPr/>
        </p:nvGrpSpPr>
        <p:grpSpPr>
          <a:xfrm>
            <a:off x="1785918" y="2968249"/>
            <a:ext cx="6091026" cy="576262"/>
            <a:chOff x="1926288" y="2275681"/>
            <a:chExt cx="6598612" cy="576262"/>
          </a:xfrm>
        </p:grpSpPr>
        <p:sp>
          <p:nvSpPr>
            <p:cNvPr id="57" name="모서리가 둥근 직사각형 56"/>
            <p:cNvSpPr/>
            <p:nvPr/>
          </p:nvSpPr>
          <p:spPr bwMode="auto">
            <a:xfrm>
              <a:off x="1950448" y="2316120"/>
              <a:ext cx="5957828" cy="49869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8" name="TextBox 12"/>
            <p:cNvSpPr txBox="1"/>
            <p:nvPr/>
          </p:nvSpPr>
          <p:spPr bwMode="auto">
            <a:xfrm>
              <a:off x="2791344" y="2305843"/>
              <a:ext cx="573355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   </a:t>
              </a: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아이디어 내용</a:t>
              </a:r>
              <a:endParaRPr kumimoji="0" lang="ko-KR" altLang="ko-KR" sz="24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  <p:grpSp>
          <p:nvGrpSpPr>
            <p:cNvPr id="5" name="그룹 94"/>
            <p:cNvGrpSpPr>
              <a:grpSpLocks/>
            </p:cNvGrpSpPr>
            <p:nvPr/>
          </p:nvGrpSpPr>
          <p:grpSpPr bwMode="auto">
            <a:xfrm>
              <a:off x="1926288" y="2275681"/>
              <a:ext cx="754289" cy="576262"/>
              <a:chOff x="2104977" y="4186242"/>
              <a:chExt cx="1285884" cy="1285884"/>
            </a:xfrm>
          </p:grpSpPr>
          <p:sp>
            <p:nvSpPr>
              <p:cNvPr id="61" name="타원 60"/>
              <p:cNvSpPr/>
              <p:nvPr/>
            </p:nvSpPr>
            <p:spPr>
              <a:xfrm>
                <a:off x="2119637" y="4239377"/>
                <a:ext cx="1213782" cy="1215039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61000">
                    <a:schemeClr val="tx2"/>
                  </a:gs>
                  <a:gs pos="100000">
                    <a:schemeClr val="accent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62" name="도넛 61"/>
              <p:cNvSpPr/>
              <p:nvPr/>
            </p:nvSpPr>
            <p:spPr>
              <a:xfrm>
                <a:off x="2104977" y="4186242"/>
                <a:ext cx="1285884" cy="1285884"/>
              </a:xfrm>
              <a:prstGeom prst="donut">
                <a:avLst>
                  <a:gd name="adj" fmla="val 1240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3335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60" name="TextBox 75"/>
            <p:cNvSpPr txBox="1">
              <a:spLocks noChangeArrowheads="1"/>
            </p:cNvSpPr>
            <p:nvPr/>
          </p:nvSpPr>
          <p:spPr bwMode="auto">
            <a:xfrm>
              <a:off x="2004428" y="2322821"/>
              <a:ext cx="603952" cy="46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kumimoji="0" lang="en-US" altLang="ko-KR" sz="2400" b="1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2</a:t>
              </a:r>
              <a:endParaRPr kumimoji="0" lang="ko-KR" altLang="en-US" sz="24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  <p:grpSp>
        <p:nvGrpSpPr>
          <p:cNvPr id="6" name="그룹 62"/>
          <p:cNvGrpSpPr/>
          <p:nvPr/>
        </p:nvGrpSpPr>
        <p:grpSpPr>
          <a:xfrm>
            <a:off x="1778111" y="3919550"/>
            <a:ext cx="5652053" cy="576262"/>
            <a:chOff x="1926287" y="2996406"/>
            <a:chExt cx="6123057" cy="576262"/>
          </a:xfrm>
        </p:grpSpPr>
        <p:sp>
          <p:nvSpPr>
            <p:cNvPr id="64" name="모서리가 둥근 직사각형 63"/>
            <p:cNvSpPr/>
            <p:nvPr/>
          </p:nvSpPr>
          <p:spPr bwMode="auto">
            <a:xfrm>
              <a:off x="1950447" y="3036845"/>
              <a:ext cx="6029267" cy="49869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5" name="TextBox 19"/>
            <p:cNvSpPr txBox="1"/>
            <p:nvPr/>
          </p:nvSpPr>
          <p:spPr bwMode="auto">
            <a:xfrm>
              <a:off x="2772838" y="3024981"/>
              <a:ext cx="527650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   </a:t>
              </a: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시장동향 및 유사사례 분석</a:t>
              </a:r>
              <a:endParaRPr kumimoji="0" lang="en-US" altLang="ko-KR" sz="2400" b="1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  <p:grpSp>
          <p:nvGrpSpPr>
            <p:cNvPr id="7" name="그룹 98"/>
            <p:cNvGrpSpPr>
              <a:grpSpLocks/>
            </p:cNvGrpSpPr>
            <p:nvPr/>
          </p:nvGrpSpPr>
          <p:grpSpPr bwMode="auto">
            <a:xfrm>
              <a:off x="1926287" y="2996406"/>
              <a:ext cx="754289" cy="576262"/>
              <a:chOff x="2104977" y="4186242"/>
              <a:chExt cx="1285884" cy="1285884"/>
            </a:xfrm>
          </p:grpSpPr>
          <p:sp>
            <p:nvSpPr>
              <p:cNvPr id="68" name="타원 67"/>
              <p:cNvSpPr/>
              <p:nvPr/>
            </p:nvSpPr>
            <p:spPr>
              <a:xfrm>
                <a:off x="2118716" y="4238446"/>
                <a:ext cx="1214446" cy="1214446"/>
              </a:xfrm>
              <a:prstGeom prst="ellipse">
                <a:avLst/>
              </a:prstGeom>
              <a:gradFill>
                <a:gsLst>
                  <a:gs pos="0">
                    <a:schemeClr val="accent3"/>
                  </a:gs>
                  <a:gs pos="6100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5400000" scaled="0"/>
              </a:gradFill>
              <a:ln>
                <a:solidFill>
                  <a:schemeClr val="bg1"/>
                </a:solidFill>
              </a:ln>
              <a:scene3d>
                <a:camera prst="orthographicFront"/>
                <a:lightRig rig="threePt" dir="t"/>
              </a:scene3d>
              <a:sp3d>
                <a:bevelT w="5080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69" name="도넛 68"/>
              <p:cNvSpPr/>
              <p:nvPr/>
            </p:nvSpPr>
            <p:spPr>
              <a:xfrm>
                <a:off x="2104977" y="4186242"/>
                <a:ext cx="1285884" cy="1285884"/>
              </a:xfrm>
              <a:prstGeom prst="donut">
                <a:avLst>
                  <a:gd name="adj" fmla="val 1240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3335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67" name="TextBox 75"/>
            <p:cNvSpPr txBox="1">
              <a:spLocks noChangeArrowheads="1"/>
            </p:cNvSpPr>
            <p:nvPr/>
          </p:nvSpPr>
          <p:spPr bwMode="auto">
            <a:xfrm>
              <a:off x="1995643" y="3058175"/>
              <a:ext cx="603951" cy="46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kumimoji="0" lang="en-US" altLang="ko-KR" sz="24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3</a:t>
              </a:r>
              <a:endParaRPr kumimoji="0" lang="ko-KR" altLang="en-US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  <p:sp>
        <p:nvSpPr>
          <p:cNvPr id="3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365125"/>
          </a:xfrm>
        </p:spPr>
        <p:txBody>
          <a:bodyPr/>
          <a:lstStyle/>
          <a:p>
            <a:fld id="{DB3ED1A7-E667-4969-85C5-299E159E7959}" type="slidenum">
              <a:rPr lang="ko-KR" altLang="en-US" sz="1200" smtClean="0"/>
              <a:pPr/>
              <a:t>2</a:t>
            </a:fld>
            <a:endParaRPr lang="ko-KR" altLang="en-US" sz="1200" dirty="0"/>
          </a:p>
        </p:txBody>
      </p:sp>
      <p:grpSp>
        <p:nvGrpSpPr>
          <p:cNvPr id="25" name="그룹 62"/>
          <p:cNvGrpSpPr/>
          <p:nvPr/>
        </p:nvGrpSpPr>
        <p:grpSpPr>
          <a:xfrm>
            <a:off x="1778111" y="4868962"/>
            <a:ext cx="5652053" cy="576262"/>
            <a:chOff x="1926287" y="2996406"/>
            <a:chExt cx="6123057" cy="576262"/>
          </a:xfrm>
        </p:grpSpPr>
        <p:sp>
          <p:nvSpPr>
            <p:cNvPr id="26" name="모서리가 둥근 직사각형 25"/>
            <p:cNvSpPr/>
            <p:nvPr/>
          </p:nvSpPr>
          <p:spPr bwMode="auto">
            <a:xfrm>
              <a:off x="1950447" y="3036845"/>
              <a:ext cx="6029267" cy="49869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TextBox 19"/>
            <p:cNvSpPr txBox="1"/>
            <p:nvPr/>
          </p:nvSpPr>
          <p:spPr bwMode="auto">
            <a:xfrm>
              <a:off x="2772838" y="3024981"/>
              <a:ext cx="527650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   </a:t>
              </a: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파급 효과</a:t>
              </a:r>
              <a:endParaRPr kumimoji="0" lang="en-US" altLang="ko-KR" sz="2400" b="1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  <p:grpSp>
          <p:nvGrpSpPr>
            <p:cNvPr id="28" name="그룹 98"/>
            <p:cNvGrpSpPr>
              <a:grpSpLocks/>
            </p:cNvGrpSpPr>
            <p:nvPr/>
          </p:nvGrpSpPr>
          <p:grpSpPr bwMode="auto">
            <a:xfrm>
              <a:off x="1926287" y="2996406"/>
              <a:ext cx="754289" cy="576262"/>
              <a:chOff x="2104977" y="4186242"/>
              <a:chExt cx="1285884" cy="1285884"/>
            </a:xfrm>
          </p:grpSpPr>
          <p:sp>
            <p:nvSpPr>
              <p:cNvPr id="30" name="타원 29"/>
              <p:cNvSpPr/>
              <p:nvPr/>
            </p:nvSpPr>
            <p:spPr>
              <a:xfrm>
                <a:off x="2118716" y="4238446"/>
                <a:ext cx="1214446" cy="1214446"/>
              </a:xfrm>
              <a:prstGeom prst="ellipse">
                <a:avLst/>
              </a:prstGeom>
              <a:gradFill>
                <a:gsLst>
                  <a:gs pos="0">
                    <a:schemeClr val="accent3"/>
                  </a:gs>
                  <a:gs pos="6100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5400000" scaled="0"/>
              </a:gradFill>
              <a:ln>
                <a:solidFill>
                  <a:schemeClr val="bg1"/>
                </a:solidFill>
              </a:ln>
              <a:scene3d>
                <a:camera prst="orthographicFront"/>
                <a:lightRig rig="threePt" dir="t"/>
              </a:scene3d>
              <a:sp3d>
                <a:bevelT w="5080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31" name="도넛 30"/>
              <p:cNvSpPr/>
              <p:nvPr/>
            </p:nvSpPr>
            <p:spPr>
              <a:xfrm>
                <a:off x="2104977" y="4186242"/>
                <a:ext cx="1285884" cy="1285884"/>
              </a:xfrm>
              <a:prstGeom prst="donut">
                <a:avLst>
                  <a:gd name="adj" fmla="val 1240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3335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29" name="TextBox 75"/>
            <p:cNvSpPr txBox="1">
              <a:spLocks noChangeArrowheads="1"/>
            </p:cNvSpPr>
            <p:nvPr/>
          </p:nvSpPr>
          <p:spPr bwMode="auto">
            <a:xfrm>
              <a:off x="1995643" y="3058175"/>
              <a:ext cx="603951" cy="46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kumimoji="0" lang="en-US" altLang="ko-KR" sz="24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4</a:t>
              </a:r>
              <a:endParaRPr kumimoji="0" lang="ko-KR" altLang="en-US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아이디어 제안 배경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85720" y="1169204"/>
            <a:ext cx="8572560" cy="5331630"/>
          </a:xfrm>
        </p:spPr>
        <p:txBody>
          <a:bodyPr>
            <a:normAutofit/>
          </a:bodyPr>
          <a:lstStyle/>
          <a:p>
            <a:endParaRPr lang="en-US" altLang="ko-KR" dirty="0" smtClean="0"/>
          </a:p>
          <a:p>
            <a:pPr marL="180000" lvl="1" indent="0">
              <a:buNone/>
            </a:pPr>
            <a:r>
              <a:rPr lang="en-US" altLang="ko-KR" dirty="0" smtClean="0"/>
              <a:t> </a:t>
            </a:r>
            <a:endParaRPr lang="en-US" altLang="ko-KR" sz="1600" b="1" dirty="0" smtClean="0">
              <a:solidFill>
                <a:srgbClr val="0000FF"/>
              </a:solidFill>
            </a:endParaRPr>
          </a:p>
          <a:p>
            <a:pPr lvl="2">
              <a:buNone/>
            </a:pPr>
            <a:endParaRPr lang="en-US" altLang="ko-KR" b="1" dirty="0" smtClean="0"/>
          </a:p>
          <a:p>
            <a:pPr lvl="4">
              <a:buNone/>
            </a:pPr>
            <a:endParaRPr lang="en-US" altLang="ko-KR" dirty="0" smtClean="0"/>
          </a:p>
          <a:p>
            <a:pPr lvl="5">
              <a:buNone/>
            </a:pPr>
            <a:endParaRPr lang="en-US" altLang="ko-KR" dirty="0" smtClean="0"/>
          </a:p>
          <a:p>
            <a:pPr lvl="5"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아이디어 내용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5">
              <a:buNone/>
            </a:pPr>
            <a:endParaRPr lang="en-US" altLang="ko-KR" dirty="0" smtClean="0"/>
          </a:p>
          <a:p>
            <a:pPr lvl="5">
              <a:buNone/>
            </a:pPr>
            <a:endParaRPr lang="en-US" altLang="ko-KR" dirty="0" smtClean="0"/>
          </a:p>
          <a:p>
            <a:pPr lvl="1"/>
            <a:endParaRPr lang="en-US" altLang="ko-KR" b="1" kern="1100" spc="-150" dirty="0" smtClean="0">
              <a:solidFill>
                <a:srgbClr val="0000FF"/>
              </a:solidFill>
            </a:endParaRPr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시장 동향 및 유사사례 분석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파급 효과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60398" y="2988074"/>
            <a:ext cx="8572560" cy="1857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ko-KR" altLang="en-US" sz="7200" dirty="0" smtClean="0"/>
              <a:t>감사합니다</a:t>
            </a:r>
            <a:r>
              <a:rPr lang="en-US" altLang="ko-KR" sz="7200" dirty="0" smtClean="0"/>
              <a:t>.</a:t>
            </a:r>
            <a:endParaRPr lang="ko-KR" altLang="en-US" sz="7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D1A7-E667-4969-85C5-299E159E7959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53</Words>
  <Application>Microsoft Office PowerPoint</Application>
  <PresentationFormat>화면 슬라이드 쇼(4:3)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아이디어 제목</vt:lpstr>
      <vt:lpstr>PowerPoint 프레젠테이션</vt:lpstr>
      <vt:lpstr>1. 아이디어 제안 배경</vt:lpstr>
      <vt:lpstr>2. 아이디어 내용</vt:lpstr>
      <vt:lpstr>3. 시장 동향 및 유사사례 분석</vt:lpstr>
      <vt:lpstr>4. 파급 효과  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2차년도 LINC사업 설명회</dc:title>
  <dc:creator>user</dc:creator>
  <cp:lastModifiedBy>user</cp:lastModifiedBy>
  <cp:revision>95</cp:revision>
  <dcterms:created xsi:type="dcterms:W3CDTF">2013-05-28T02:20:39Z</dcterms:created>
  <dcterms:modified xsi:type="dcterms:W3CDTF">2013-11-07T09:57:56Z</dcterms:modified>
</cp:coreProperties>
</file>